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charts/chart1.xml" ContentType="application/vnd.openxmlformats-officedocument.drawingml.char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Slides/notesSlide4.xml" ContentType="application/vnd.openxmlformats-officedocument.presentationml.notes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3.xml" ContentType="application/vnd.openxmlformats-officedocument.presentationml.notesSlide+xml"/>
  <Override PartName="/ppt/slides/slide5.xml" ContentType="application/vnd.openxmlformats-officedocument.presentationml.slide+xml"/>
  <Override PartName="/ppt/viewProps.xml" ContentType="application/vnd.openxmlformats-officedocument.presentationml.viewProp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32" d="100"/>
          <a:sy n="132" d="100"/>
        </p:scale>
        <p:origin x="132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Annual Cost</c:v>
                </c:pt>
              </c:strCache>
            </c:strRef>
          </c:tx>
          <c:spPr>
            <a:solidFill>
              <a:srgbClr val="028090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2AD-4FC0-8533-23647162B39D}"/>
              </c:ext>
            </c:extLst>
          </c:dPt>
          <c:dPt>
            <c:idx val="1"/>
            <c:invertIfNegative val="0"/>
            <c:bubble3D val="0"/>
            <c:spPr>
              <a:solidFill>
                <a:srgbClr val="94A3B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F2AD-4FC0-8533-23647162B39D}"/>
              </c:ext>
            </c:extLst>
          </c:dPt>
          <c:dPt>
            <c:idx val="2"/>
            <c:invertIfNegative val="0"/>
            <c:bubble3D val="0"/>
            <c:spPr>
              <a:solidFill>
                <a:srgbClr val="94A3B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F2AD-4FC0-8533-23647162B39D}"/>
              </c:ext>
            </c:extLst>
          </c:dPt>
          <c:dPt>
            <c:idx val="3"/>
            <c:invertIfNegative val="0"/>
            <c:bubble3D val="0"/>
            <c:spPr>
              <a:solidFill>
                <a:srgbClr val="94A3B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F2AD-4FC0-8533-23647162B39D}"/>
              </c:ext>
            </c:extLst>
          </c:dPt>
          <c:dPt>
            <c:idx val="4"/>
            <c:invertIfNegative val="0"/>
            <c:bubble3D val="0"/>
            <c:spPr>
              <a:solidFill>
                <a:srgbClr val="64748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F2AD-4FC0-8533-23647162B39D}"/>
              </c:ext>
            </c:extLst>
          </c:dPt>
          <c:dPt>
            <c:idx val="5"/>
            <c:invertIfNegative val="0"/>
            <c:bubble3D val="0"/>
            <c:spPr>
              <a:solidFill>
                <a:srgbClr val="1A2B5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F2AD-4FC0-8533-23647162B39D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E293B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URINCARE™</c:v>
                </c:pt>
                <c:pt idx="1">
                  <c:v>1 UTI Hospitalization</c:v>
                </c:pt>
                <c:pt idx="2">
                  <c:v>2 UTI Hospitalizations</c:v>
                </c:pt>
                <c:pt idx="3">
                  <c:v>Home Care (10 hrs/wk)</c:v>
                </c:pt>
                <c:pt idx="4">
                  <c:v>Assisted Living</c:v>
                </c:pt>
                <c:pt idx="5">
                  <c:v>Skilled Nursing Facility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10695</c:v>
                </c:pt>
                <c:pt idx="1">
                  <c:v>10000</c:v>
                </c:pt>
                <c:pt idx="2">
                  <c:v>20000</c:v>
                </c:pt>
                <c:pt idx="3">
                  <c:v>17680</c:v>
                </c:pt>
                <c:pt idx="4">
                  <c:v>74400</c:v>
                </c:pt>
                <c:pt idx="5">
                  <c:v>119340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2AD-4FC0-8533-23647162B39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E293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DDE6E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4F8FB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351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028090">
              <a:alpha val="2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VETERAN CARE COST ANALYSIS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7315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URINCARE™</a:t>
            </a:r>
            <a:endParaRPr lang="en-US" sz="6400" dirty="0"/>
          </a:p>
        </p:txBody>
      </p:sp>
      <p:sp>
        <p:nvSpPr>
          <p:cNvPr id="5" name="Text 3"/>
          <p:cNvSpPr/>
          <p:nvPr/>
        </p:nvSpPr>
        <p:spPr>
          <a:xfrm>
            <a:off x="548640" y="24231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Cost Savings Analysis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320040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8BAD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Veteran Patient  |  2026 Cost Benchmarks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0" y="4663440"/>
            <a:ext cx="9144000" cy="48006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57200" y="4709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 VA Presentation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2B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37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65760" y="960120"/>
            <a:ext cx="8412480" cy="1920240"/>
          </a:xfrm>
          <a:prstGeom prst="roundRect">
            <a:avLst>
              <a:gd name="adj" fmla="val 5714"/>
            </a:avLst>
          </a:prstGeom>
          <a:solidFill>
            <a:srgbClr val="1A2B5E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051560"/>
            <a:ext cx="78638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veteran utilizing URINCARE™ at approximately $10,695 annually may cost </a:t>
            </a:r>
            <a:r>
              <a:rPr lang="en-US" sz="15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 than a single hospitalization 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 complicated urinary tract infection — and </a:t>
            </a:r>
            <a:r>
              <a:rPr lang="en-US" sz="15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dramatically less 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 long-term caregiver support, assisted living, or skilled nursing facility placement.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65760" y="3063240"/>
            <a:ext cx="2697480" cy="178308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417320" y="3127248"/>
            <a:ext cx="594360" cy="59436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57200" y="3767328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 UTI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Hospitalizations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4270248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avoided hospitalization saves up to $10,000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337560" y="3063240"/>
            <a:ext cx="2697480" cy="178308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389120" y="3127248"/>
            <a:ext cx="594360" cy="59436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429000" y="3767328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Skin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Integrity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429000" y="4270248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Reduces skin complications from urinary incontinence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309360" y="3063240"/>
            <a:ext cx="2697480" cy="178308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7360920" y="3127248"/>
            <a:ext cx="594360" cy="59436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400800" y="3767328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Promote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Independence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400800" y="4270248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Helps keep veterans at home longer, with dignity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2B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37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ANNUAL COST COMPARISON PER PATIENT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85039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Estimated annual costs associated with urinary incontinence complications vs. URINCARE™</a:t>
            </a:r>
            <a:endParaRPr lang="en-US" sz="11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274320" y="1143000"/>
          <a:ext cx="8595360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3"/>
          <p:cNvSpPr/>
          <p:nvPr/>
        </p:nvSpPr>
        <p:spPr>
          <a:xfrm>
            <a:off x="365760" y="480060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Median UTI hospitalization ~$10,000; Skilled Nursing ~$119,340/yr; Assisted Living ~$74,400/yr; Home Care ~$34/hr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2B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37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POTENTIAL SAVINGS PER VETERAN</a:t>
            </a:r>
            <a:endParaRPr lang="en-US" sz="2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5760" y="914400"/>
          <a:ext cx="8412480" cy="3291840"/>
        </p:xfrm>
        <a:graphic>
          <a:graphicData uri="http://schemas.openxmlformats.org/drawingml/2006/table">
            <a:tbl>
              <a:tblPr/>
              <a:tblGrid>
                <a:gridCol w="3474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Scenario Avoided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Annual Cost Without URINCARE™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Potential Annual Savings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UTI Hospitalization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~$10,000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A7A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 to $10,000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UTI Hospitalizations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4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~$20,000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4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A7A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 to $20,000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Home Care (10 hrs/week)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~$17,680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A7A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~$6,985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Assisted Living Placement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4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~$74,400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4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A7A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~$63,705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Skilled Nursing Facility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~$119,340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A7A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~$108,645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E6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Shape 2"/>
          <p:cNvSpPr/>
          <p:nvPr/>
        </p:nvSpPr>
        <p:spPr>
          <a:xfrm>
            <a:off x="365760" y="4343400"/>
            <a:ext cx="8412480" cy="594360"/>
          </a:xfrm>
          <a:prstGeom prst="roundRect">
            <a:avLst>
              <a:gd name="adj" fmla="val 12308"/>
            </a:avLst>
          </a:prstGeom>
          <a:solidFill>
            <a:srgbClr val="1A2B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48640" y="440740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URINCARE™ System Annual Cost: $10,695  |  Estimated at less than one UTI hospitalization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2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0" y="0"/>
            <a:ext cx="3200400" cy="5143500"/>
          </a:xfrm>
          <a:prstGeom prst="rect">
            <a:avLst/>
          </a:prstGeom>
          <a:solidFill>
            <a:srgbClr val="028090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CASE FOR URINCARE™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7315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Smarter Investment</a:t>
            </a: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Veteran Health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548640" y="2514600"/>
            <a:ext cx="77724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Costs less than a single UTI hospitalization annually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Fraction of the cost of assisted living or nursing home care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Reduces healthcare utilization and readmission risk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Supports skin integrity and prevents wound complications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Promotes veteran independence and quality of life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663440"/>
            <a:ext cx="9144000" cy="48006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7200" y="4709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URINCARE™  |  Keeping Veterans Dry, Dignified, and Independent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E5BEB4D070C844A878CF450C449916" ma:contentTypeVersion="10" ma:contentTypeDescription="Create a new document." ma:contentTypeScope="" ma:versionID="4c94a4cfd483af49a4a273d1c8a09d51">
  <xsd:schema xmlns:xsd="http://www.w3.org/2001/XMLSchema" xmlns:xs="http://www.w3.org/2001/XMLSchema" xmlns:p="http://schemas.microsoft.com/office/2006/metadata/properties" xmlns:ns2="418ea13f-ac1b-427c-98fd-371a3c21171d" xmlns:ns3="a9c75b0a-0e52-4538-89b5-bd4010222825" targetNamespace="http://schemas.microsoft.com/office/2006/metadata/properties" ma:root="true" ma:fieldsID="42ae64e0c47c87dbe6e90891b86c9388" ns2:_="" ns3:_="">
    <xsd:import namespace="418ea13f-ac1b-427c-98fd-371a3c21171d"/>
    <xsd:import namespace="a9c75b0a-0e52-4538-89b5-bd40102228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8ea13f-ac1b-427c-98fd-371a3c2117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c51aef4-8091-4784-a4fa-3211a7a5032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c75b0a-0e52-4538-89b5-bd401022282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62336f4-c673-4d85-8e8f-4bc020268507}" ma:internalName="TaxCatchAll" ma:showField="CatchAllData" ma:web="a9c75b0a-0e52-4538-89b5-bd401022282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18ea13f-ac1b-427c-98fd-371a3c21171d">
      <Terms xmlns="http://schemas.microsoft.com/office/infopath/2007/PartnerControls"/>
    </lcf76f155ced4ddcb4097134ff3c332f>
    <TaxCatchAll xmlns="a9c75b0a-0e52-4538-89b5-bd4010222825" xsi:nil="true"/>
  </documentManagement>
</p:properties>
</file>

<file path=customXml/itemProps1.xml><?xml version="1.0" encoding="utf-8"?>
<ds:datastoreItem xmlns:ds="http://schemas.openxmlformats.org/officeDocument/2006/customXml" ds:itemID="{5B1E0F7E-8DCC-4D1F-9764-A4E56DBD5BF3}"/>
</file>

<file path=customXml/itemProps2.xml><?xml version="1.0" encoding="utf-8"?>
<ds:datastoreItem xmlns:ds="http://schemas.openxmlformats.org/officeDocument/2006/customXml" ds:itemID="{69AF9A80-E02A-49EC-8EE8-022845AD5016}"/>
</file>

<file path=customXml/itemProps3.xml><?xml version="1.0" encoding="utf-8"?>
<ds:datastoreItem xmlns:ds="http://schemas.openxmlformats.org/officeDocument/2006/customXml" ds:itemID="{E16ADAEC-8E8A-4B42-A677-F34467C6EE72}"/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280</Words>
  <Application>Microsoft Office PowerPoint</Application>
  <PresentationFormat>On-screen Show (16:9)</PresentationFormat>
  <Paragraphs>53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URINCARE™ Annual Cost Savings Analysis</dc:title>
  <dc:subject>PptxGenJS Presentation</dc:subject>
  <dc:creator>PptxGenJS</dc:creator>
  <cp:lastModifiedBy>Kelly Clayton</cp:lastModifiedBy>
  <cp:revision>1</cp:revision>
  <dcterms:created xsi:type="dcterms:W3CDTF">2026-06-23T21:58:21Z</dcterms:created>
  <dcterms:modified xsi:type="dcterms:W3CDTF">2026-06-24T15:09:34Z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0x010100BAE5BEB4D070C844A878CF450C449916</vt:lpwstr>
  </property>
  <property fmtid="{D5CDD505-2E9C-101B-9397-08002B2CF9AE}" pid="3" name="MediaServiceImageTags">
    <vt:lpwstr/>
  </property>
</Properties>
</file>